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395412" x="685800"/>
            <a:ext cy="14700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304800" mar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trike="noStrike" u="none" b="1" cap="none" baseline="0" sz="4800" i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910423" x="685800"/>
            <a:ext cy="1118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203200" mar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grpSp>
        <p:nvGrpSpPr>
          <p:cNvPr id="11" name="Shape 11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12" name="Shape 12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buNone/>
              <a:defRPr>
                <a:solidFill>
                  <a:srgbClr val="FFA711"/>
                </a:solidFill>
              </a:defRPr>
            </a:lvl1pPr>
            <a:lvl2pPr rtl="0">
              <a:buNone/>
              <a:defRPr>
                <a:solidFill>
                  <a:srgbClr val="FFA711"/>
                </a:solidFill>
              </a:defRPr>
            </a:lvl2pPr>
            <a:lvl3pPr rtl="0">
              <a:buNone/>
              <a:defRPr>
                <a:solidFill>
                  <a:srgbClr val="FFA711"/>
                </a:solidFill>
              </a:defRPr>
            </a:lvl3pPr>
            <a:lvl4pPr rtl="0">
              <a:buNone/>
              <a:defRPr>
                <a:solidFill>
                  <a:srgbClr val="FFA711"/>
                </a:solidFill>
              </a:defRPr>
            </a:lvl4pPr>
            <a:lvl5pPr rtl="0">
              <a:buNone/>
              <a:defRPr>
                <a:solidFill>
                  <a:srgbClr val="FFA711"/>
                </a:solidFill>
              </a:defRPr>
            </a:lvl5pPr>
            <a:lvl6pPr rtl="0">
              <a:buNone/>
              <a:defRPr>
                <a:solidFill>
                  <a:srgbClr val="FFA711"/>
                </a:solidFill>
              </a:defRPr>
            </a:lvl6pPr>
            <a:lvl7pPr rtl="0">
              <a:buNone/>
              <a:defRPr>
                <a:solidFill>
                  <a:srgbClr val="FFA711"/>
                </a:solidFill>
              </a:defRPr>
            </a:lvl7pPr>
            <a:lvl8pPr rtl="0">
              <a:buNone/>
              <a:defRPr>
                <a:solidFill>
                  <a:srgbClr val="FFA711"/>
                </a:solidFill>
              </a:defRPr>
            </a:lvl8pPr>
            <a:lvl9pPr rtl="0">
              <a:buNone/>
              <a:defRPr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baseline="0"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baseline="0"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grpSp>
        <p:nvGrpSpPr>
          <p:cNvPr id="23" name="Shape 2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24" name="Shape 2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5" name="Shape 2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6" name="Shape 2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600200" x="457200"/>
            <a:ext cy="4356000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y="1600200" x="4648200"/>
            <a:ext cy="4356000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31" name="Shape 31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2" name="Shape 32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grpSp>
        <p:nvGrpSpPr>
          <p:cNvPr id="37" name="Shape 37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8" name="Shape 38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y="5367337" x="1792288"/>
            <a:ext cy="6294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1pPr>
            <a:lvl2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2pPr>
            <a:lvl3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3pPr>
            <a:lvl4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4pPr>
            <a:lvl5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5pPr>
            <a:lvl6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6pPr>
            <a:lvl7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7pPr>
            <a:lvl8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8pPr>
            <a:lvl9pPr algn="ctr" rtl="0" indent="88900" mar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9pPr>
          </a:lstStyle>
          <a:p/>
        </p:txBody>
      </p:sp>
      <p:grpSp>
        <p:nvGrpSpPr>
          <p:cNvPr id="43" name="Shape 4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44" name="Shape 4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5" name="Shape 4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6" name="Shape 4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48" name="Shape 48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49" name="Shape 49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0" name="Shape 50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1" name="Shape 51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2" name="Shape 52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3" name="Shape 53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5" name="Shape 55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6" name="Shape 5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E0F23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trike="noStrike" u="none" b="0" cap="none" baseline="0" sz="4400" i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 indent="-285750" marL="74295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 indent="-228600" marL="114300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 indent="-228600" marL="16002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 indent="-228600" marL="20574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 indent="-228600" marL="25146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 indent="-228600" marL="297180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 indent="-228600" marL="342900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 indent="-228600" marL="388620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1321" x="0"/>
            <a:ext cy="118200" cx="914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y="1395412" x="685800"/>
            <a:ext cy="14700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Monash City Council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y="2910423" x="685800"/>
            <a:ext cy="1118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A Brief Introduction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About Monash City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The city includes 14 suburbs: Ashwood, Burwood, Chadstone, Clayton, Glen Waverley, Mount Waverley, Notting Hill, Mulgrave, Wheelers Hill, Huntingdale, Hughesdale, Oakleigh East, Oakleigh South, Oakleigh.</a:t>
            </a:r>
          </a:p>
          <a:p>
            <a:pPr rtl="0" lvl="0" indent="-4318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The population is 177,970.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Local Government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The city council is the local government.</a:t>
            </a:r>
          </a:p>
          <a:p>
            <a:pPr rtl="0" lvl="0" indent="-4318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There are 11 councilors representing 4 wards: Mount Waverley, Glen Waverley, Oakleigh, Mulgrave wards.</a:t>
            </a:r>
          </a:p>
          <a:p>
            <a:pPr rtl="0" lvl="0" indent="-431800" marL="4572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The mayor is Micaela Drieberg and the deputy mayor is Jieh-yung Lo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Responsibilities of the City Council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lnSpc>
                <a:spcPct val="115000"/>
              </a:lnSpc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Rate collection</a:t>
            </a:r>
          </a:p>
          <a:p>
            <a:pPr rtl="0" lvl="0" indent="-431800" marL="457200">
              <a:lnSpc>
                <a:spcPct val="115000"/>
              </a:lnSpc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Waste collection</a:t>
            </a:r>
          </a:p>
          <a:p>
            <a:pPr rtl="0" lvl="0" indent="-431800" marL="457200">
              <a:lnSpc>
                <a:spcPct val="115000"/>
              </a:lnSpc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Public recreation facilities</a:t>
            </a:r>
          </a:p>
          <a:p>
            <a:pPr rtl="0" lvl="0" indent="-431800" marL="457200">
              <a:lnSpc>
                <a:spcPct val="115000"/>
              </a:lnSpc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Town planning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Contact Information 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lnSpc>
                <a:spcPct val="115000"/>
              </a:lnSpc>
              <a:buClr>
                <a:srgbClr val="FFFFFF"/>
              </a:buClr>
              <a:buSzPct val="166666"/>
              <a:buFont typeface="Arial"/>
              <a:buChar char="•"/>
            </a:pPr>
            <a:r>
              <a:rPr sz="1800" lang="en">
                <a:solidFill>
                  <a:srgbClr val="FFFFFF"/>
                </a:solidFill>
              </a:rPr>
              <a:t>Civic Centre</a:t>
            </a:r>
          </a:p>
          <a:p>
            <a:pPr rtl="0" lvl="0" indent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293 Springvale Road, Glen Waverley</a:t>
            </a:r>
          </a:p>
          <a:p>
            <a:pPr rtl="0" lvl="0" indent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8.30am - 5pm, Monday to Friday (closed public holidays)</a:t>
            </a:r>
          </a:p>
          <a:p>
            <a:pPr rtl="0" lvl="0" indent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Phone: 9518 3555</a:t>
            </a:r>
          </a:p>
          <a:p>
            <a:r>
              <a:t/>
            </a:r>
          </a:p>
          <a:p>
            <a:pPr rtl="0" lvl="0" indent="-342900" marL="457200">
              <a:lnSpc>
                <a:spcPct val="115000"/>
              </a:lnSpc>
              <a:buClr>
                <a:srgbClr val="FFFFFF"/>
              </a:buClr>
              <a:buSzPct val="166666"/>
              <a:buFont typeface="Arial"/>
              <a:buChar char="•"/>
            </a:pPr>
            <a:r>
              <a:rPr sz="1800" lang="en">
                <a:solidFill>
                  <a:srgbClr val="FFFFFF"/>
                </a:solidFill>
              </a:rPr>
              <a:t>Oakleigh Service Centre</a:t>
            </a:r>
          </a:p>
          <a:p>
            <a:pPr rtl="0" lvl="0" indent="0" marL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3 Atherton Road, Oakleigh</a:t>
            </a:r>
          </a:p>
          <a:p>
            <a:pPr rtl="0" lvl="0" indent="0" marL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8.45am - 5pm, Monday to Friday (closed public holidays)</a:t>
            </a:r>
          </a:p>
          <a:p>
            <a:pPr rtl="0" lvl="0" indent="0" marL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Phone: 9518 3680</a:t>
            </a:r>
          </a:p>
          <a:p>
            <a:r>
              <a:t/>
            </a:r>
          </a:p>
          <a:p>
            <a:pPr rtl="0" lvl="0" indent="-342900" marL="457200">
              <a:lnSpc>
                <a:spcPct val="115000"/>
              </a:lnSpc>
              <a:buClr>
                <a:srgbClr val="FFFFFF"/>
              </a:buClr>
              <a:buSzPct val="166666"/>
              <a:buFont typeface="Arial"/>
              <a:buChar char="•"/>
            </a:pPr>
            <a:r>
              <a:rPr sz="1800" lang="en">
                <a:solidFill>
                  <a:srgbClr val="FFFFFF"/>
                </a:solidFill>
              </a:rPr>
              <a:t>Waste Transfer and Recycling Station,</a:t>
            </a:r>
          </a:p>
          <a:p>
            <a:pPr rtl="0" lvl="0" indent="457200">
              <a:lnSpc>
                <a:spcPct val="115000"/>
              </a:lnSpc>
              <a:buNone/>
            </a:pPr>
            <a:r>
              <a:rPr sz="1800" lang="en">
                <a:solidFill>
                  <a:srgbClr val="FFFFFF"/>
                </a:solidFill>
              </a:rPr>
              <a:t>390 Ferntree Gully Road, Notting Hill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